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325" r:id="rId18"/>
    <p:sldId id="284" r:id="rId19"/>
    <p:sldId id="292" r:id="rId20"/>
    <p:sldId id="287" r:id="rId21"/>
    <p:sldId id="291" r:id="rId22"/>
    <p:sldId id="288" r:id="rId23"/>
    <p:sldId id="290" r:id="rId24"/>
    <p:sldId id="289" r:id="rId25"/>
    <p:sldId id="286" r:id="rId26"/>
    <p:sldId id="285" r:id="rId27"/>
    <p:sldId id="282" r:id="rId28"/>
    <p:sldId id="316" r:id="rId29"/>
    <p:sldId id="317" r:id="rId30"/>
    <p:sldId id="308" r:id="rId31"/>
    <p:sldId id="318" r:id="rId32"/>
    <p:sldId id="306" r:id="rId33"/>
    <p:sldId id="307" r:id="rId34"/>
    <p:sldId id="312" r:id="rId35"/>
    <p:sldId id="327" r:id="rId36"/>
    <p:sldId id="313" r:id="rId37"/>
    <p:sldId id="311" r:id="rId38"/>
    <p:sldId id="319" r:id="rId39"/>
    <p:sldId id="320" r:id="rId40"/>
    <p:sldId id="321" r:id="rId41"/>
    <p:sldId id="322" r:id="rId42"/>
    <p:sldId id="310" r:id="rId43"/>
    <p:sldId id="323" r:id="rId44"/>
    <p:sldId id="324" r:id="rId45"/>
    <p:sldId id="314" r:id="rId46"/>
    <p:sldId id="279" r:id="rId47"/>
  </p:sldIdLst>
  <p:sldSz cx="9144000" cy="6858000" type="screen4x3"/>
  <p:notesSz cx="6858000" cy="9144000"/>
  <p:custShowLst>
    <p:custShow name="Custom Show 1" id="0">
      <p:sldLst>
        <p:sld r:id="rId6"/>
        <p:sld r:id="rId47"/>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95" autoAdjust="0"/>
  </p:normalViewPr>
  <p:slideViewPr>
    <p:cSldViewPr snapToGrid="0">
      <p:cViewPr varScale="1">
        <p:scale>
          <a:sx n="98" d="100"/>
          <a:sy n="98" d="100"/>
        </p:scale>
        <p:origin x="258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9/21/21</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9/21/21</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en-US" altLang="ja-JP" dirty="0">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a:t>
            </a:r>
            <a:r>
              <a:rPr lang="en-US" altLang="ja-JP" dirty="0" err="1">
                <a:latin typeface="Arial" panose="020B0604020202020204" pitchFamily="34" charset="0"/>
                <a:ea typeface="ＭＳ Ｐゴシック" panose="020B0600070205080204" pitchFamily="34" charset="-128"/>
              </a:rPr>
              <a:t>powerpoint</a:t>
            </a:r>
            <a:r>
              <a:rPr lang="en-US" altLang="ja-JP" dirty="0">
                <a:latin typeface="Arial" panose="020B0604020202020204" pitchFamily="34" charset="0"/>
                <a:ea typeface="ＭＳ Ｐゴシック" panose="020B0600070205080204" pitchFamily="34" charset="-128"/>
              </a:rPr>
              <a: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Contributors: Tony Russell, </a:t>
            </a:r>
            <a:r>
              <a:rPr lang="en-US" altLang="en-US" dirty="0" err="1">
                <a:latin typeface="Arial" panose="020B0604020202020204" pitchFamily="34" charset="0"/>
                <a:ea typeface="ＭＳ Ｐゴシック" panose="020B0600070205080204" pitchFamily="34" charset="-128"/>
              </a:rPr>
              <a:t>Alllen</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Brizee</a:t>
            </a:r>
            <a:r>
              <a:rPr lang="en-US" altLang="en-US" dirty="0">
                <a:latin typeface="Arial" panose="020B0604020202020204" pitchFamily="34" charset="0"/>
                <a:ea typeface="ＭＳ Ｐゴシック" panose="020B0600070205080204" pitchFamily="34" charset="-128"/>
              </a:rPr>
              <a:t>, Jennifer </a:t>
            </a:r>
            <a:r>
              <a:rPr lang="en-US" altLang="en-US" dirty="0" err="1">
                <a:latin typeface="Arial" panose="020B0604020202020204" pitchFamily="34" charset="0"/>
                <a:ea typeface="ＭＳ Ｐゴシック" panose="020B0600070205080204" pitchFamily="34" charset="-128"/>
              </a:rPr>
              <a:t>Liethen</a:t>
            </a:r>
            <a:r>
              <a:rPr lang="en-US" altLang="en-US" dirty="0">
                <a:latin typeface="Arial" panose="020B0604020202020204" pitchFamily="34" charset="0"/>
                <a:ea typeface="ＭＳ Ｐゴシック" panose="020B0600070205080204" pitchFamily="34" charset="-128"/>
              </a:rPr>
              <a:t> Kunka, Joe </a:t>
            </a:r>
            <a:r>
              <a:rPr lang="en-US" altLang="en-US" dirty="0" err="1">
                <a:latin typeface="Arial" panose="020B0604020202020204" pitchFamily="34" charset="0"/>
                <a:ea typeface="ＭＳ Ｐゴシック" panose="020B0600070205080204" pitchFamily="34" charset="-128"/>
              </a:rPr>
              <a:t>Barbato</a:t>
            </a:r>
            <a:r>
              <a:rPr lang="en-US" altLang="en-US" dirty="0">
                <a:latin typeface="Arial" panose="020B0604020202020204" pitchFamily="34" charset="0"/>
                <a:ea typeface="ＭＳ Ｐゴシック" panose="020B0600070205080204" pitchFamily="34" charset="-128"/>
              </a:rPr>
              <a:t>, Dave </a:t>
            </a:r>
            <a:r>
              <a:rPr lang="en-US" altLang="en-US" dirty="0" err="1">
                <a:latin typeface="Arial" panose="020B0604020202020204" pitchFamily="34" charset="0"/>
                <a:ea typeface="ＭＳ Ｐゴシック" panose="020B0600070205080204" pitchFamily="34" charset="-128"/>
              </a:rPr>
              <a:t>Neyhart</a:t>
            </a:r>
            <a:r>
              <a:rPr lang="en-US" altLang="en-US" dirty="0">
                <a:latin typeface="Arial" panose="020B0604020202020204" pitchFamily="34" charset="0"/>
                <a:ea typeface="ＭＳ Ｐゴシック" panose="020B0600070205080204" pitchFamily="34" charset="-128"/>
              </a:rPr>
              <a:t>, Erin E. </a:t>
            </a:r>
            <a:r>
              <a:rPr lang="en-US" altLang="en-US" dirty="0" err="1">
                <a:latin typeface="Arial" panose="020B0604020202020204" pitchFamily="34" charset="0"/>
                <a:ea typeface="ＭＳ Ｐゴシック" panose="020B0600070205080204" pitchFamily="34" charset="-128"/>
              </a:rPr>
              <a:t>Karper</a:t>
            </a:r>
            <a:r>
              <a:rPr lang="en-US" altLang="en-US" dirty="0">
                <a:latin typeface="Arial" panose="020B0604020202020204" pitchFamily="34" charset="0"/>
                <a:ea typeface="ＭＳ Ｐゴシック" panose="020B0600070205080204" pitchFamily="34" charset="-128"/>
              </a:rPr>
              <a:t>, Karl </a:t>
            </a:r>
            <a:r>
              <a:rPr lang="en-US" altLang="en-US" dirty="0" err="1">
                <a:latin typeface="Arial" panose="020B0604020202020204" pitchFamily="34" charset="0"/>
                <a:ea typeface="ＭＳ Ｐゴシック" panose="020B0600070205080204" pitchFamily="34" charset="-128"/>
              </a:rPr>
              <a:t>Stolley</a:t>
            </a:r>
            <a:r>
              <a:rPr lang="en-US" altLang="en-US" dirty="0">
                <a:latin typeface="Arial" panose="020B0604020202020204" pitchFamily="34" charset="0"/>
                <a:ea typeface="ＭＳ Ｐゴシック" panose="020B0600070205080204" pitchFamily="34" charset="-128"/>
              </a:rPr>
              <a:t>, Kristen Seas, Tony Russell, Elizabeth </a:t>
            </a:r>
            <a:r>
              <a:rPr lang="en-US" altLang="en-US" dirty="0" err="1">
                <a:latin typeface="Arial" panose="020B0604020202020204" pitchFamily="34" charset="0"/>
                <a:ea typeface="ＭＳ Ｐゴシック" panose="020B0600070205080204" pitchFamily="34" charset="-128"/>
              </a:rPr>
              <a:t>Angeli</a:t>
            </a:r>
            <a:r>
              <a:rPr lang="en-US" altLang="en-US" dirty="0">
                <a:latin typeface="Arial" panose="020B0604020202020204" pitchFamily="34" charset="0"/>
                <a:ea typeface="ＭＳ Ｐゴシック" panose="020B0600070205080204" pitchFamily="34" charset="-128"/>
              </a:rPr>
              <a:t>, and Jacqueline Borchert.</a:t>
            </a:r>
          </a:p>
          <a:p>
            <a:pPr eaLnBrk="1" hangingPunct="1">
              <a:spcBef>
                <a:spcPct val="0"/>
              </a:spcBef>
            </a:pPr>
            <a:r>
              <a:rPr lang="en-US" altLang="en-US" dirty="0">
                <a:ea typeface="ＭＳ Ｐゴシック" panose="020B0600070205080204" pitchFamily="34" charset="-128"/>
              </a:rPr>
              <a:t>Revising Author: Arielle McKee, 2014; Jacqueline Borchert, 2021</a:t>
            </a:r>
          </a:p>
          <a:p>
            <a:pPr eaLnBrk="1" hangingPunct="1">
              <a:spcBef>
                <a:spcPct val="0"/>
              </a:spcBef>
            </a:pPr>
            <a:r>
              <a:rPr lang="en-US" altLang="en-US" dirty="0">
                <a:ea typeface="ＭＳ Ｐゴシック" panose="020B0600070205080204" pitchFamily="34" charset="-128"/>
              </a:rPr>
              <a:t>Updated July, 2021</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Writers sometimes use Section Headings to improve a document</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Books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dirty="0">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dirty="0">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dirty="0">
                <a:latin typeface="Arial" panose="020B0604020202020204" pitchFamily="34" charset="0"/>
                <a:ea typeface="ＭＳ Ｐゴシック" panose="020B0600070205080204" pitchFamily="34" charset="-128"/>
              </a:rPr>
              <a:t>See comments from previous slide.</a:t>
            </a:r>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dirty="0">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dirty="0">
                <a:latin typeface="Verdana" panose="020B0604030504040204" pitchFamily="34" charset="0"/>
                <a:ea typeface="ＭＳ Ｐゴシック" panose="020B0600070205080204" pitchFamily="34" charset="-128"/>
              </a:rPr>
              <a:t>See comments from previous slide.</a:t>
            </a:r>
            <a:endParaRPr lang="en-US" altLang="en-US" dirty="0">
              <a:latin typeface="Verdana" panose="020B060403050404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srgbClr val="0070C0"/>
                </a:solidFill>
                <a:latin typeface="Optima" panose="02000503060000020004" pitchFamily="2" charset="0"/>
              </a:rPr>
              <a:t>Include a differentiating piece of information such as editor, translator, edition number, publisher, or publication date inserted in square brackets after the title. </a:t>
            </a: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08345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MLA Handbook for Writers of Research Papers, 9th ed. supersedes both the 8</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9</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dirty="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dirty="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dirty="0">
                <a:latin typeface="Arial" panose="020B0604020202020204" pitchFamily="34" charset="0"/>
                <a:ea typeface="ＭＳ Ｐゴシック" panose="020B0600070205080204" pitchFamily="34" charset="-128"/>
              </a:rPr>
              <a:t>qtd. in</a:t>
            </a:r>
            <a:r>
              <a:rPr lang="en-US"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dirty="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demonstrates that documentation should be created by consulting the list of core elements. The 9</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continues use of these and explains each element more in depth.  Rather than asking: “how do I cite a book, DVD, or webpage,” the writer now creates an entry by looking at the list of core elements– which are facts common to most works– and assembling them in a specific order. </a:t>
            </a:r>
          </a:p>
          <a:p>
            <a:r>
              <a:rPr lang="en-US" altLang="en-US" dirty="0">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author can be a writer, artist, or other type of creator and can be an individual, group of people, organization, or government. </a:t>
            </a:r>
          </a:p>
          <a:p>
            <a:pPr eaLnBrk="1" hangingPunct="1">
              <a:spcBef>
                <a:spcPct val="0"/>
              </a:spcBef>
            </a:pPr>
            <a:r>
              <a:rPr lang="en-US" altLang="en-US" dirty="0">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is important that your readers know an author’s/person’s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pseudonym, stage-name, or various other names,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you should generally cite the better-known form of author’s/person’s name. For example, since the author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Alice's Adventures in Wonderland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better-known by his pseudonym, cite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Lewis Carroll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opposed 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Charles Dodgson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(real name). </a:t>
            </a: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Refer to the 9t</a:t>
            </a:r>
            <a:r>
              <a:rPr lang="en-US" altLang="en-US" baseline="30000" dirty="0">
                <a:ea typeface="ＭＳ Ｐゴシック" panose="020B0600070205080204" pitchFamily="34" charset="-128"/>
              </a:rPr>
              <a:t>h</a:t>
            </a:r>
            <a:r>
              <a:rPr lang="en-US" altLang="en-US" dirty="0">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Optima" panose="02000503060000020004" pitchFamily="2" charset="0"/>
                <a:ea typeface="ＭＳ Ｐゴシック" panose="020B0600070205080204" pitchFamily="34" charset="-128"/>
              </a:rPr>
              <a:t>IF the work does not have a title, provide a brief, clear description of the work such as “Email to Patrick Borchert.” </a:t>
            </a:r>
          </a:p>
          <a:p>
            <a:pPr eaLnBrk="1" hangingPunct="1">
              <a:spcBef>
                <a:spcPct val="0"/>
              </a:spcBef>
            </a:pPr>
            <a:r>
              <a:rPr lang="en-US" altLang="en-US" dirty="0">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dirty="0">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Containers are the larger wholes in which the source is located such as a periodical, anthology, website, CD, TV or podcast series, or exhibit. .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dirty="0">
                <a:ea typeface="ＭＳ Ｐゴシック" panose="020B0600070205080204" pitchFamily="34" charset="-128"/>
              </a:rPr>
              <a:t>In the first example, “Toward </a:t>
            </a:r>
            <a:r>
              <a:rPr lang="en-US" altLang="en-US" dirty="0" err="1">
                <a:ea typeface="ＭＳ Ｐゴシック" panose="020B0600070205080204" pitchFamily="34" charset="-128"/>
              </a:rPr>
              <a:t>Metareading</a:t>
            </a:r>
            <a:r>
              <a:rPr lang="en-US" altLang="en-US" dirty="0">
                <a:ea typeface="ＭＳ Ｐゴシック" panose="020B0600070205080204" pitchFamily="34" charset="-128"/>
              </a:rPr>
              <a:t>” is the title of an essay, and The </a:t>
            </a:r>
            <a:r>
              <a:rPr lang="en-US" altLang="en-US" i="1" dirty="0">
                <a:ea typeface="ＭＳ Ｐゴシック" panose="020B0600070205080204" pitchFamily="34" charset="-128"/>
              </a:rPr>
              <a:t>Future of the Book i</a:t>
            </a:r>
            <a:r>
              <a:rPr lang="en-US" altLang="en-US" dirty="0">
                <a:ea typeface="ＭＳ Ｐゴシック" panose="020B0600070205080204" pitchFamily="34" charset="-128"/>
              </a:rPr>
              <a:t>s the title of the edited collection in which the essay appears.</a:t>
            </a:r>
          </a:p>
          <a:p>
            <a:pPr eaLnBrk="1" hangingPunct="1">
              <a:spcBef>
                <a:spcPct val="0"/>
              </a:spcBef>
            </a:pPr>
            <a:r>
              <a:rPr lang="en-US" altLang="en-US" dirty="0">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dirty="0">
                <a:ea typeface="ＭＳ Ｐゴシック" panose="020B0600070205080204" pitchFamily="34" charset="-128"/>
              </a:rPr>
              <a:t>The container may also be a television series, which is made up of episodes.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Apps and databases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should be cited only when they are containers of the particular works you are citing, such as when they are the platforms of publication of the works in their entirety, and not an intermediary that redirects your access to a source published somewhere else, such as another platform. For example,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Philosophy 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should be cited as a container when you use one of its many works, since the app contains them in their entirety. However, a PDF article saved to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Dropbox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is published somewhere else, and so the app should not be cited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Here is a useful chart to explain what does and does not qualify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t>Fig. 1.</a:t>
            </a:r>
            <a:r>
              <a:rPr lang="en-US" dirty="0"/>
              <a:t> Man exercising from: Green, Annie. "Yoga: Stretching Out." </a:t>
            </a:r>
            <a:r>
              <a:rPr lang="en-US" i="1" dirty="0"/>
              <a:t>Sports Digest, </a:t>
            </a:r>
            <a:r>
              <a:rPr lang="en-US" dirty="0"/>
              <a:t>8 May 2006, p. 22. </a:t>
            </a: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345615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addition to the author, there may be other contributors to the source who should be credited, such as editors, illustrators, performers, translators, television show creators, narrator of an </a:t>
            </a:r>
            <a:r>
              <a:rPr lang="en-US" altLang="en-US" dirty="0" err="1">
                <a:ea typeface="ＭＳ Ｐゴシック" panose="020B0600070205080204" pitchFamily="34" charset="-128"/>
              </a:rPr>
              <a:t>audiobooketc</a:t>
            </a:r>
            <a:r>
              <a:rPr lang="en-US" altLang="en-US" dirty="0">
                <a:ea typeface="ＭＳ Ｐゴシック" panose="020B0600070205080204" pitchFamily="34" charset="-128"/>
              </a:rPr>
              <a:t>. If their contributions are relevant to your research, or necessary to identify the source, include their names in your documentation.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Occasionally you may list a key contributor in the Author element if your focus is on their work, such as their translation choices. In this case, the primary author will be moved to the Contributor element preceded by the label “by.”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Contributor water formally titled “Other Contributors” in MLA 8. </a:t>
            </a:r>
          </a:p>
          <a:p>
            <a:r>
              <a:rPr lang="en-US" altLang="en-US" dirty="0">
                <a:ea typeface="ＭＳ Ｐゴシック" panose="020B0600070205080204" pitchFamily="34" charset="-128"/>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source may use a numbering system for volume, issue, episode, season, </a:t>
            </a:r>
            <a:r>
              <a:rPr lang="en-US" altLang="en-US" dirty="0" err="1">
                <a:ea typeface="ＭＳ Ｐゴシック" panose="020B0600070205080204" pitchFamily="34" charset="-128"/>
              </a:rPr>
              <a:t>etc</a:t>
            </a:r>
            <a:r>
              <a:rPr lang="en-US" altLang="en-US" dirty="0">
                <a:ea typeface="ＭＳ Ｐゴシック" panose="020B0600070205080204" pitchFamily="34" charset="-128"/>
              </a:rPr>
              <a:t> which should be included.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1:</a:t>
            </a:r>
            <a:r>
              <a:rPr lang="en-US" sz="1800" b="0" i="0" u="none" strike="noStrike" dirty="0">
                <a:solidFill>
                  <a:srgbClr val="000000"/>
                </a:solidFill>
                <a:effectLst/>
                <a:latin typeface="Arial" panose="020B0604020202020204" pitchFamily="34" charset="0"/>
              </a:rPr>
              <a:t>While retaining the overhauled system of core elements for documentation of MLA 8, MLA clarifies and expands on the meaning of each category (1. Author, 2. Title of Source, 3. Title of Container, 4. Contributor, 5. Version, 6. Number, 7. Publisher, 8. Publication Date, 9. Location) in different contexts of documentation. </a:t>
            </a:r>
            <a:r>
              <a:rPr lang="en-US" altLang="en-US" dirty="0">
                <a:latin typeface="Arial" panose="020B0604020202020204" pitchFamily="34" charset="0"/>
                <a:ea typeface="ＭＳ Ｐゴシック" panose="020B0600070205080204" pitchFamily="34" charset="-128"/>
              </a:rPr>
              <a:t> The writer must examine it and document it based on a set of universal principles (more about that to come). It is important to remember that the category element is not always literal in certain contexts. </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br>
              <a:rPr lang="en-US" altLang="en-US" dirty="0">
                <a:latin typeface="Arial" panose="020B0604020202020204" pitchFamily="34" charset="0"/>
                <a:ea typeface="ＭＳ Ｐゴシック" panose="020B0600070205080204" pitchFamily="34" charset="-128"/>
              </a:rPr>
            </a:br>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If you’re unsure about which date to use, go with the date of the source’s original publication.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dirty="0">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dirty="0">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annotated bibliographies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annotations should be appended at the end of a source/entry with one-inch indentations from where the entry begins. Annotations may be written as concise phrases or complete sentences, generally not exceeding one paragraph in length.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44</a:t>
            </a:fld>
            <a:endParaRPr lang="en-US" altLang="en-US"/>
          </a:p>
        </p:txBody>
      </p:sp>
    </p:spTree>
    <p:extLst>
      <p:ext uri="{BB962C8B-B14F-4D97-AF65-F5344CB8AC3E}">
        <p14:creationId xmlns:p14="http://schemas.microsoft.com/office/powerpoint/2010/main" val="797287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PPT will cover the 2021 updates to the 9</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 If the project has several authors and they do not all fit in the header, only use the page number. </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200150" marR="0" lvl="2" indent="-285750">
              <a:spcBef>
                <a:spcPts val="0"/>
              </a:spcBef>
              <a:spcAft>
                <a:spcPts val="0"/>
              </a:spcAft>
              <a:buSzPts val="1000"/>
              <a:buFont typeface="Arial" panose="020B0604020202020204" pitchFamily="34" charset="0"/>
              <a:buChar char="•"/>
              <a:tabLst>
                <a:tab pos="457200" algn="l"/>
              </a:tabLs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 not make a title page for your paper unless specifically requested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or the paper is assigned as</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group project</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In the case of a group project, list all names of the contributors, giving each name its own line in the header, followed by the remainder of the standard MLA 9 header as described below. Format the remainder of the page as requested by the instructor.</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again and center the title.</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9/21/21</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9/21/21</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9/21/21</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9/21/21</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9/21/21</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9/21/21</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9/21/21</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9/21/21</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9/21/21</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9/21/21</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9/21/21</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9/21/21</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lIns="91440" tIns="45720" rIns="91440" bIns="45720" anchor="t">
            <a:spAutoFit/>
          </a:bodyPr>
          <a:lstStyle/>
          <a:p>
            <a:pPr eaLnBrk="1" fontAlgn="auto" hangingPunct="1">
              <a:spcBef>
                <a:spcPts val="0"/>
              </a:spcBef>
              <a:spcAft>
                <a:spcPts val="0"/>
              </a:spcAft>
              <a:defRPr/>
            </a:pPr>
            <a:r>
              <a:rPr lang="en-US" sz="3600" spc="-100" dirty="0">
                <a:latin typeface="+mn-lt"/>
                <a:ea typeface="+mn-ea"/>
                <a:cs typeface="Book Antiqua"/>
              </a:rPr>
              <a:t>MLA 9th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446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panose="02000503060000020004" pitchFamily="2" charset="0"/>
              </a:rPr>
              <a:t>When author and title are not enough:</a:t>
            </a:r>
            <a:endParaRPr lang="en-US" altLang="en-US" sz="2400" dirty="0">
              <a:latin typeface="Optima" panose="02000503060000020004" pitchFamily="2" charset="0"/>
            </a:endParaRPr>
          </a:p>
          <a:p>
            <a:pPr eaLnBrk="1" hangingPunct="1">
              <a:lnSpc>
                <a:spcPct val="150000"/>
              </a:lnSpc>
              <a:spcBef>
                <a:spcPct val="0"/>
              </a:spcBef>
              <a:buFontTx/>
              <a:buNone/>
            </a:pPr>
            <a:r>
              <a:rPr lang="en-US" altLang="en-US" sz="2400" dirty="0">
                <a:solidFill>
                  <a:srgbClr val="0070C0"/>
                </a:solidFill>
                <a:latin typeface="Optima" panose="02000503060000020004" pitchFamily="2" charset="0"/>
              </a:rPr>
              <a:t>If two or more works by the same author have the same title, more information is needed to clearly references a specific item on your works  cited in square brackets after the title. </a:t>
            </a:r>
          </a:p>
          <a:p>
            <a:pPr eaLnBrk="1" hangingPunct="1">
              <a:lnSpc>
                <a:spcPct val="150000"/>
              </a:lnSpc>
              <a:spcBef>
                <a:spcPct val="0"/>
              </a:spcBef>
              <a:buFontTx/>
              <a:buNone/>
            </a:pPr>
            <a:endParaRPr lang="en-US" altLang="en-US" sz="2400" dirty="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400" dirty="0">
                <a:solidFill>
                  <a:srgbClr val="0070C0"/>
                </a:solidFill>
                <a:latin typeface="Optima" panose="02000503060000020004" pitchFamily="2" charset="0"/>
                <a:ea typeface="ヒラギノ角ゴ Pro W3" panose="020B0300000000000000" pitchFamily="34" charset="-128"/>
              </a:rPr>
              <a:t>Example:  The first illustrated version (Milton, </a:t>
            </a:r>
            <a:r>
              <a:rPr lang="en-US" altLang="en-US" sz="2400" i="1" dirty="0">
                <a:solidFill>
                  <a:srgbClr val="0070C0"/>
                </a:solidFill>
                <a:latin typeface="Optima" panose="02000503060000020004" pitchFamily="2" charset="0"/>
                <a:ea typeface="ヒラギノ角ゴ Pro W3" panose="020B0300000000000000" pitchFamily="34" charset="-128"/>
              </a:rPr>
              <a:t>Paradise Lost </a:t>
            </a:r>
            <a:r>
              <a:rPr lang="en-US" altLang="en-US" sz="2400" dirty="0">
                <a:solidFill>
                  <a:srgbClr val="0070C0"/>
                </a:solidFill>
                <a:latin typeface="Optima" panose="02000503060000020004" pitchFamily="2" charset="0"/>
                <a:ea typeface="ヒラギノ角ゴ Pro W3" panose="020B0300000000000000" pitchFamily="34" charset="-128"/>
              </a:rPr>
              <a:t>[</a:t>
            </a:r>
            <a:r>
              <a:rPr lang="en-US" altLang="en-US" sz="2400" dirty="0" err="1">
                <a:solidFill>
                  <a:srgbClr val="0070C0"/>
                </a:solidFill>
                <a:latin typeface="Optima" panose="02000503060000020004" pitchFamily="2" charset="0"/>
                <a:ea typeface="ヒラギノ角ゴ Pro W3" panose="020B0300000000000000" pitchFamily="34" charset="-128"/>
              </a:rPr>
              <a:t>Tonson</a:t>
            </a:r>
            <a:r>
              <a:rPr lang="en-US" altLang="en-US" sz="2400" dirty="0">
                <a:solidFill>
                  <a:srgbClr val="0070C0"/>
                </a:solidFill>
                <a:latin typeface="Optima" panose="02000503060000020004" pitchFamily="2" charset="0"/>
                <a:ea typeface="ヒラギノ角ゴ Pro W3" panose="020B0300000000000000" pitchFamily="34" charset="-128"/>
              </a:rPr>
              <a:t>]) does not name the suspected four illustrators that contributed. </a:t>
            </a: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extLst>
      <p:ext uri="{BB962C8B-B14F-4D97-AF65-F5344CB8AC3E}">
        <p14:creationId xmlns:p14="http://schemas.microsoft.com/office/powerpoint/2010/main" val="13631100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25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dirty="0">
                <a:latin typeface="Optima" panose="02000503060000020004" pitchFamily="2" charset="0"/>
              </a:rPr>
              <a:t>Authors with Same Last Names</a:t>
            </a:r>
          </a:p>
          <a:p>
            <a:pPr eaLnBrk="1" hangingPunct="1">
              <a:lnSpc>
                <a:spcPct val="160000"/>
              </a:lnSpc>
              <a:spcBef>
                <a:spcPct val="0"/>
              </a:spcBef>
              <a:buFontTx/>
              <a:buNone/>
            </a:pPr>
            <a:r>
              <a:rPr lang="en-US" altLang="en-US" sz="2000" i="1" dirty="0">
                <a:latin typeface="Optima" panose="02000503060000020004" pitchFamily="2" charset="0"/>
              </a:rPr>
              <a:t>In-text example:</a:t>
            </a:r>
          </a:p>
          <a:p>
            <a:pPr eaLnBrk="1" hangingPunct="1">
              <a:lnSpc>
                <a:spcPct val="160000"/>
              </a:lnSpc>
              <a:spcBef>
                <a:spcPct val="0"/>
              </a:spcBef>
              <a:buFontTx/>
              <a:buNone/>
            </a:pPr>
            <a:r>
              <a:rPr lang="en-US" altLang="en-US" sz="2000" dirty="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dirty="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srcRect/>
          <a:stretch/>
        </p:blipFill>
        <p:spPr bwMode="auto">
          <a:xfrm>
            <a:off x="5597470" y="2413000"/>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 by Multiple Authors</a:t>
            </a:r>
          </a:p>
          <a:p>
            <a:pPr eaLnBrk="1" hangingPunct="1">
              <a:lnSpc>
                <a:spcPct val="160000"/>
              </a:lnSpc>
              <a:spcBef>
                <a:spcPct val="0"/>
              </a:spcBef>
              <a:buFontTx/>
              <a:buNone/>
            </a:pPr>
            <a:r>
              <a:rPr lang="en-US" altLang="en-US" sz="2000" i="1">
                <a:latin typeface="Optima" panose="02000503060000020004" pitchFamily="2" charset="0"/>
              </a:rPr>
              <a:t>In-text Examples:</a:t>
            </a:r>
          </a:p>
          <a:p>
            <a:pPr eaLnBrk="1" hangingPunct="1">
              <a:spcBef>
                <a:spcPct val="0"/>
              </a:spcBef>
              <a:buFontTx/>
              <a:buNone/>
            </a:pPr>
            <a:r>
              <a:rPr lang="en-US" altLang="en-US" sz="200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a:ea typeface="ＭＳ Ｐゴシック"/>
              </a:rPr>
              <a:t>Works in time-based media</a:t>
            </a:r>
          </a:p>
          <a:p>
            <a:pPr eaLnBrk="1" hangingPunct="1">
              <a:lnSpc>
                <a:spcPct val="150000"/>
              </a:lnSpc>
              <a:spcBef>
                <a:spcPct val="0"/>
              </a:spcBef>
              <a:buFontTx/>
              <a:buNone/>
            </a:pPr>
            <a:r>
              <a:rPr lang="en-US" altLang="en-US" sz="2000" i="1">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a:solidFill>
                  <a:srgbClr val="0070C0"/>
                </a:solidFill>
                <a:latin typeface="Optima"/>
                <a:ea typeface="ＭＳ Ｐゴシック"/>
              </a:rPr>
              <a:t>Hush</a:t>
            </a:r>
            <a:r>
              <a:rPr lang="en-US" altLang="en-US" sz="2000">
                <a:solidFill>
                  <a:srgbClr val="0070C0"/>
                </a:solidFill>
                <a:latin typeface="Optima"/>
                <a:ea typeface="ＭＳ Ｐゴシック"/>
              </a:rPr>
              <a:t>”</a:t>
            </a:r>
            <a:r>
              <a:rPr lang="en-US" altLang="ja-JP" sz="200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a:solidFill>
                  <a:srgbClr val="0070C0"/>
                </a:solidFill>
                <a:latin typeface="Optima"/>
                <a:ea typeface="ＭＳ Ｐゴシック"/>
              </a:rPr>
              <a:t>“Hush.” </a:t>
            </a:r>
            <a:r>
              <a:rPr lang="en-US" altLang="en-US" sz="2000" i="1">
                <a:solidFill>
                  <a:srgbClr val="0070C0"/>
                </a:solidFill>
                <a:latin typeface="Optima"/>
                <a:ea typeface="ＭＳ Ｐゴシック"/>
              </a:rPr>
              <a:t>Buffy the Vampire Slayer</a:t>
            </a:r>
            <a:r>
              <a:rPr lang="en-US" altLang="en-US" sz="2000">
                <a:solidFill>
                  <a:srgbClr val="0070C0"/>
                </a:solidFill>
                <a:latin typeface="Optima"/>
                <a:ea typeface="ＭＳ Ｐゴシック"/>
              </a:rPr>
              <a:t>, created by Joss </a:t>
            </a:r>
            <a:r>
              <a:rPr lang="en-US" altLang="en-US" sz="2000" err="1">
                <a:solidFill>
                  <a:srgbClr val="0070C0"/>
                </a:solidFill>
                <a:latin typeface="Optima"/>
                <a:ea typeface="ＭＳ Ｐゴシック"/>
              </a:rPr>
              <a:t>Whedon</a:t>
            </a:r>
            <a:r>
              <a:rPr lang="en-US" altLang="en-US" sz="2000">
                <a:solidFill>
                  <a:srgbClr val="0070C0"/>
                </a:solidFill>
                <a:latin typeface="Optima"/>
                <a:ea typeface="ＭＳ Ｐゴシック"/>
              </a:rPr>
              <a:t>, performance </a:t>
            </a:r>
            <a:endParaRPr lang="en-US" altLang="en-US" sz="2000">
              <a:solidFill>
                <a:srgbClr val="0070C0"/>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Sources without page numbers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ja-JP" sz="200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a:solidFill>
                  <a:srgbClr val="000000"/>
                </a:solidFill>
                <a:latin typeface="Optima" charset="0"/>
              </a:rPr>
              <a:t>Use block quotations for three or more lines of poetry.</a:t>
            </a:r>
          </a:p>
          <a:p>
            <a:pPr eaLnBrk="1" hangingPunct="1">
              <a:lnSpc>
                <a:spcPct val="150000"/>
              </a:lnSpc>
              <a:defRPr/>
            </a:pPr>
            <a:endParaRPr lang="en-US" sz="2000">
              <a:latin typeface="Optima" charset="0"/>
            </a:endParaRPr>
          </a:p>
          <a:p>
            <a:pPr marL="457200" indent="-457200" eaLnBrk="1" hangingPunct="1">
              <a:lnSpc>
                <a:spcPct val="150000"/>
              </a:lnSpc>
              <a:buFont typeface="Arial"/>
              <a:buChar char="•"/>
              <a:defRPr/>
            </a:pPr>
            <a:r>
              <a:rPr lang="en-US" sz="2800">
                <a:latin typeface="Optima" charset="0"/>
              </a:rPr>
              <a:t>If the poem is formatted in an unusual way, reproduce the unique formatting as accurately as possible.</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a:latin typeface="Optima"/>
                <a:ea typeface="+mn-ea"/>
              </a:rPr>
              <a:t>MLA regulates:</a:t>
            </a:r>
          </a:p>
          <a:p>
            <a:pPr eaLnBrk="1" fontAlgn="auto" hangingPunct="1">
              <a:spcAft>
                <a:spcPts val="0"/>
              </a:spcAft>
              <a:defRPr/>
            </a:pPr>
            <a:endParaRPr lang="en-US" altLang="en-US" sz="120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a:latin typeface="Optima"/>
              <a:ea typeface="+mn-ea"/>
              <a:cs typeface="Optima"/>
            </a:endParaRPr>
          </a:p>
        </p:txBody>
      </p:sp>
      <p:sp>
        <p:nvSpPr>
          <p:cNvPr id="19458" name="TextBox 8">
            <a:extLst>
              <a:ext uri="{FF2B5EF4-FFF2-40B4-BE49-F238E27FC236}">
                <a16:creationId xmlns:a16="http://schemas.microsoft.com/office/drawing/2014/main"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id="{727C1EC7-ED83-E142-847B-A3956BC07E60}"/>
              </a:ext>
            </a:extLst>
          </p:cNvPr>
          <p:cNvPicPr>
            <a:picLocks noChangeAspect="1"/>
          </p:cNvPicPr>
          <p:nvPr/>
        </p:nvPicPr>
        <p:blipFill>
          <a:blip r:embed="rId4"/>
          <a:srcRect/>
          <a:stretch/>
        </p:blipFill>
        <p:spPr bwMode="auto">
          <a:xfrm>
            <a:off x="5597470" y="2413000"/>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dirty="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dirty="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dirty="0">
                <a:latin typeface="Optima"/>
                <a:ea typeface="ＭＳ Ｐゴシック"/>
              </a:rPr>
              <a:t>Author – the primary creator of the work</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Begin the entry with the author’s last name, followed by a comma and the rest of the name, as presented in the work. End this element with a period.</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a:ea typeface="ＭＳ Ｐゴシック"/>
              </a:rPr>
              <a:t>Examples:</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
        <p:nvSpPr>
          <p:cNvPr id="2" name="TextBox 1">
            <a:extLst>
              <a:ext uri="{FF2B5EF4-FFF2-40B4-BE49-F238E27FC236}">
                <a16:creationId xmlns:a16="http://schemas.microsoft.com/office/drawing/2014/main" id="{E6997D2C-25B5-6C4F-873B-A6BF83F9FE21}"/>
              </a:ext>
            </a:extLst>
          </p:cNvPr>
          <p:cNvSpPr txBox="1"/>
          <p:nvPr/>
        </p:nvSpPr>
        <p:spPr>
          <a:xfrm>
            <a:off x="536575" y="4469258"/>
            <a:ext cx="8070850" cy="1938992"/>
          </a:xfrm>
          <a:prstGeom prst="rect">
            <a:avLst/>
          </a:prstGeom>
          <a:noFill/>
        </p:spPr>
        <p:txBody>
          <a:bodyPr wrap="square" rtlCol="0">
            <a:spAutoFit/>
          </a:bodyPr>
          <a:lstStyle/>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575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a:ea typeface="ＭＳ Ｐゴシック"/>
              </a:rPr>
              <a:t>Title of source – the title of the work</a:t>
            </a:r>
          </a:p>
          <a:p>
            <a:pPr>
              <a:spcBef>
                <a:spcPct val="0"/>
              </a:spcBef>
              <a:buFontTx/>
              <a:buNone/>
            </a:pPr>
            <a:r>
              <a:rPr lang="en-US" altLang="en-US" sz="1800" i="1" dirty="0">
                <a:latin typeface="Optima"/>
                <a:ea typeface="ＭＳ Ｐゴシック"/>
              </a:rPr>
              <a:t>Books and websites should be in italics:</a:t>
            </a:r>
          </a:p>
          <a:p>
            <a:pPr>
              <a:spcBef>
                <a:spcPct val="0"/>
              </a:spcBef>
              <a:buFontTx/>
              <a:buNone/>
            </a:pPr>
            <a:endParaRPr lang="en-US" altLang="en-US" sz="1800" i="1" dirty="0">
              <a:latin typeface="Optima"/>
              <a:ea typeface="ＭＳ Ｐゴシック"/>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So Many Books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2003-13,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Linett, Maren Tova.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Modernism, Feminism, and Jewishness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Cambridge UP, 2007.</a:t>
            </a:r>
          </a:p>
          <a:p>
            <a:pPr>
              <a:spcBef>
                <a:spcPct val="0"/>
              </a:spcBef>
              <a:buFontTx/>
              <a:buNone/>
            </a:pPr>
            <a:r>
              <a:rPr lang="en-US" altLang="en-US" sz="1800" dirty="0">
                <a:latin typeface="Optima"/>
                <a:ea typeface="ＭＳ Ｐゴシック"/>
              </a:rPr>
              <a:t> </a:t>
            </a:r>
            <a:endParaRPr lang="en-US" altLang="en-US" sz="1800" dirty="0">
              <a:solidFill>
                <a:srgbClr val="5577AE"/>
              </a:solidFill>
              <a:latin typeface="Optima"/>
              <a:ea typeface="ＭＳ Ｐゴシック"/>
            </a:endParaRPr>
          </a:p>
          <a:p>
            <a:pPr>
              <a:spcBef>
                <a:spcPct val="0"/>
              </a:spcBef>
              <a:buFontTx/>
              <a:buNone/>
            </a:pPr>
            <a:r>
              <a:rPr lang="en-US" altLang="en-US" sz="1800" i="1" dirty="0">
                <a:latin typeface="Optima"/>
                <a:ea typeface="ＭＳ Ｐゴシック"/>
              </a:rPr>
              <a:t>Periodicals (journal, magazine, newspaper article), television episodes, and songs should be in quotation marks:</a:t>
            </a:r>
          </a:p>
          <a:p>
            <a:pPr marL="457200" lvl="0" indent="-457200">
              <a:spcBef>
                <a:spcPts val="0"/>
              </a:spcBef>
              <a:spcAft>
                <a:spcPts val="0"/>
              </a:spcAft>
              <a:buNone/>
            </a:pPr>
            <a:r>
              <a:rPr lang="en-US" sz="2000" dirty="0">
                <a:solidFill>
                  <a:srgbClr val="0070C0"/>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Beyoncé. “Pretty Hurts.” Beyoncé, Parkwood Entertainment,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www.beyonce.com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/album/</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beyonce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media_view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=songs.</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Goldman, Anne. “Questions of Transport: Reading Primo Levi Reading Dante.”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Georgia Review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64, no. 1, 2010, pp. 69-88.</a:t>
            </a: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dirty="0">
              <a:solidFill>
                <a:srgbClr val="5577AE"/>
              </a:solidFill>
              <a:latin typeface="Optima" panose="02000503060000020004" pitchFamily="2" charset="0"/>
            </a:endParaRP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2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 – a work that contains another work</a:t>
            </a:r>
          </a:p>
          <a:p>
            <a:pPr eaLnBrk="1" hangingPunct="1">
              <a:lnSpc>
                <a:spcPct val="110000"/>
              </a:lnSpc>
              <a:spcBef>
                <a:spcPct val="0"/>
              </a:spcBef>
              <a:buFontTx/>
              <a:buNone/>
            </a:pPr>
            <a:endParaRPr lang="en-US" altLang="en-US" sz="2000" i="1" dirty="0">
              <a:latin typeface="Optima" panose="02000503060000020004" pitchFamily="2" charset="0"/>
            </a:endParaRPr>
          </a:p>
          <a:p>
            <a:pPr eaLnBrk="1" hangingPunct="1">
              <a:lnSpc>
                <a:spcPct val="110000"/>
              </a:lnSpc>
              <a:spcBef>
                <a:spcPct val="0"/>
              </a:spcBef>
              <a:buFontTx/>
              <a:buNone/>
            </a:pPr>
            <a:r>
              <a:rPr lang="en-US" altLang="en-US" sz="2000" i="1" dirty="0">
                <a:latin typeface="Optima" panose="02000503060000020004" pitchFamily="2" charset="0"/>
              </a:rPr>
              <a:t>Examples:</a:t>
            </a:r>
            <a:endParaRPr lang="en-US" altLang="en-US" sz="18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Bazin, Patrick. “Toward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Metareading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The Future of the Book, edited by Geoffrey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Nunberg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U of California P, 1996, pp. 153-68.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“The Reading Brain: Differences between Digital and Print.” So Many Books, 25 Apr.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/2013/04/25/the-reading-brain-differences-between-digital-and-print/.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“Under the Gun.” Pretty Little Liars, season 4, episode 6, ABC Family, 16 July 2013. Hulu,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hulu.com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endParaRPr lang="en-US" altLang="en-US" sz="2000" i="1" dirty="0">
              <a:latin typeface="Optima" panose="02000503060000020004" pitchFamily="2" charset="0"/>
            </a:endParaRP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graphicFrame>
        <p:nvGraphicFramePr>
          <p:cNvPr id="2" name="Table 2">
            <a:extLst>
              <a:ext uri="{FF2B5EF4-FFF2-40B4-BE49-F238E27FC236}">
                <a16:creationId xmlns:a16="http://schemas.microsoft.com/office/drawing/2014/main" id="{F9C20566-3D3B-4E9A-B52D-898A87B0FC5E}"/>
              </a:ext>
            </a:extLst>
          </p:cNvPr>
          <p:cNvGraphicFramePr>
            <a:graphicFrameLocks noGrp="1"/>
          </p:cNvGraphicFramePr>
          <p:nvPr>
            <p:extLst>
              <p:ext uri="{D42A27DB-BD31-4B8C-83A1-F6EECF244321}">
                <p14:modId xmlns:p14="http://schemas.microsoft.com/office/powerpoint/2010/main" val="37938973"/>
              </p:ext>
            </p:extLst>
          </p:nvPr>
        </p:nvGraphicFramePr>
        <p:xfrm>
          <a:off x="462173" y="2836239"/>
          <a:ext cx="7968711" cy="3229326"/>
        </p:xfrm>
        <a:graphic>
          <a:graphicData uri="http://schemas.openxmlformats.org/drawingml/2006/table">
            <a:tbl>
              <a:tblPr firstRow="1" bandRow="1">
                <a:tableStyleId>{5C22544A-7EE6-4342-B048-85BDC9FD1C3A}</a:tableStyleId>
              </a:tblPr>
              <a:tblGrid>
                <a:gridCol w="2656237">
                  <a:extLst>
                    <a:ext uri="{9D8B030D-6E8A-4147-A177-3AD203B41FA5}">
                      <a16:colId xmlns:a16="http://schemas.microsoft.com/office/drawing/2014/main" val="1569078088"/>
                    </a:ext>
                  </a:extLst>
                </a:gridCol>
                <a:gridCol w="2656237">
                  <a:extLst>
                    <a:ext uri="{9D8B030D-6E8A-4147-A177-3AD203B41FA5}">
                      <a16:colId xmlns:a16="http://schemas.microsoft.com/office/drawing/2014/main" val="167588158"/>
                    </a:ext>
                  </a:extLst>
                </a:gridCol>
                <a:gridCol w="2656237">
                  <a:extLst>
                    <a:ext uri="{9D8B030D-6E8A-4147-A177-3AD203B41FA5}">
                      <a16:colId xmlns:a16="http://schemas.microsoft.com/office/drawing/2014/main" val="2215444627"/>
                    </a:ext>
                  </a:extLst>
                </a:gridCol>
              </a:tblGrid>
              <a:tr h="588762">
                <a:tc>
                  <a:txBody>
                    <a:bodyPr/>
                    <a:lstStyle/>
                    <a:p>
                      <a:endParaRPr lang="en-US" sz="1400"/>
                    </a:p>
                  </a:txBody>
                  <a:tcPr/>
                </a:tc>
                <a:tc>
                  <a:txBody>
                    <a:bodyPr/>
                    <a:lstStyle/>
                    <a:p>
                      <a:pPr algn="ctr"/>
                      <a:r>
                        <a:rPr lang="en-US" sz="1400" dirty="0"/>
                        <a:t>Not a container</a:t>
                      </a:r>
                    </a:p>
                  </a:txBody>
                  <a:tcPr/>
                </a:tc>
                <a:tc>
                  <a:txBody>
                    <a:bodyPr/>
                    <a:lstStyle/>
                    <a:p>
                      <a:pPr algn="ctr"/>
                      <a:r>
                        <a:rPr lang="en-US" sz="1400" dirty="0"/>
                        <a:t>A container</a:t>
                      </a:r>
                    </a:p>
                  </a:txBody>
                  <a:tcPr/>
                </a:tc>
                <a:extLst>
                  <a:ext uri="{0D108BD9-81ED-4DB2-BD59-A6C34878D82A}">
                    <a16:rowId xmlns:a16="http://schemas.microsoft.com/office/drawing/2014/main" val="1946326288"/>
                  </a:ext>
                </a:extLst>
              </a:tr>
              <a:tr h="588762">
                <a:tc>
                  <a:txBody>
                    <a:bodyPr/>
                    <a:lstStyle/>
                    <a:p>
                      <a:r>
                        <a:rPr lang="en-US" sz="1400" dirty="0"/>
                        <a:t>Blackboard</a:t>
                      </a:r>
                    </a:p>
                  </a:txBody>
                  <a:tcPr/>
                </a:tc>
                <a:tc>
                  <a:txBody>
                    <a:bodyPr/>
                    <a:lstStyle/>
                    <a:p>
                      <a:r>
                        <a:rPr lang="en-US" sz="1400" dirty="0"/>
                        <a:t>When it links you to another website</a:t>
                      </a:r>
                    </a:p>
                  </a:txBody>
                  <a:tcPr/>
                </a:tc>
                <a:tc>
                  <a:txBody>
                    <a:bodyPr/>
                    <a:lstStyle/>
                    <a:p>
                      <a:r>
                        <a:rPr lang="en-US" sz="1400" dirty="0"/>
                        <a:t>When something, like a lecture, is published on it</a:t>
                      </a:r>
                    </a:p>
                  </a:txBody>
                  <a:tcPr/>
                </a:tc>
                <a:extLst>
                  <a:ext uri="{0D108BD9-81ED-4DB2-BD59-A6C34878D82A}">
                    <a16:rowId xmlns:a16="http://schemas.microsoft.com/office/drawing/2014/main" val="2000197283"/>
                  </a:ext>
                </a:extLst>
              </a:tr>
              <a:tr h="588762">
                <a:tc>
                  <a:txBody>
                    <a:bodyPr/>
                    <a:lstStyle/>
                    <a:p>
                      <a:r>
                        <a:rPr lang="en-US" sz="1400" dirty="0"/>
                        <a:t>Amazon</a:t>
                      </a:r>
                    </a:p>
                  </a:txBody>
                  <a:tcPr/>
                </a:tc>
                <a:tc>
                  <a:txBody>
                    <a:bodyPr/>
                    <a:lstStyle/>
                    <a:p>
                      <a:r>
                        <a:rPr lang="en-US" sz="1400" dirty="0"/>
                        <a:t>When you download an e-book from it</a:t>
                      </a:r>
                    </a:p>
                  </a:txBody>
                  <a:tcPr/>
                </a:tc>
                <a:tc>
                  <a:txBody>
                    <a:bodyPr/>
                    <a:lstStyle/>
                    <a:p>
                      <a:r>
                        <a:rPr lang="en-US" sz="1400" dirty="0"/>
                        <a:t>When a customer review is published on the site</a:t>
                      </a:r>
                    </a:p>
                  </a:txBody>
                  <a:tcPr/>
                </a:tc>
                <a:extLst>
                  <a:ext uri="{0D108BD9-81ED-4DB2-BD59-A6C34878D82A}">
                    <a16:rowId xmlns:a16="http://schemas.microsoft.com/office/drawing/2014/main" val="1633943270"/>
                  </a:ext>
                </a:extLst>
              </a:tr>
              <a:tr h="588762">
                <a:tc>
                  <a:txBody>
                    <a:bodyPr/>
                    <a:lstStyle/>
                    <a:p>
                      <a:r>
                        <a:rPr lang="en-US" sz="1400" dirty="0"/>
                        <a:t>Google</a:t>
                      </a:r>
                    </a:p>
                  </a:txBody>
                  <a:tcPr/>
                </a:tc>
                <a:tc>
                  <a:txBody>
                    <a:bodyPr/>
                    <a:lstStyle/>
                    <a:p>
                      <a:r>
                        <a:rPr lang="en-US" sz="1400" dirty="0"/>
                        <a:t>When it displays snippets of text in the results page of a search</a:t>
                      </a:r>
                    </a:p>
                  </a:txBody>
                  <a:tcPr/>
                </a:tc>
                <a:tc>
                  <a:txBody>
                    <a:bodyPr/>
                    <a:lstStyle/>
                    <a:p>
                      <a:r>
                        <a:rPr lang="en-US" sz="1400" dirty="0"/>
                        <a:t>When it publishes an original artwork, such as a Google Doodle</a:t>
                      </a:r>
                    </a:p>
                  </a:txBody>
                  <a:tcPr/>
                </a:tc>
                <a:extLst>
                  <a:ext uri="{0D108BD9-81ED-4DB2-BD59-A6C34878D82A}">
                    <a16:rowId xmlns:a16="http://schemas.microsoft.com/office/drawing/2014/main" val="1129629211"/>
                  </a:ext>
                </a:extLst>
              </a:tr>
              <a:tr h="588762">
                <a:tc>
                  <a:txBody>
                    <a:bodyPr/>
                    <a:lstStyle/>
                    <a:p>
                      <a:r>
                        <a:rPr lang="en-US" sz="1400" dirty="0"/>
                        <a:t>Facebook</a:t>
                      </a:r>
                    </a:p>
                  </a:txBody>
                  <a:tcPr/>
                </a:tc>
                <a:tc>
                  <a:txBody>
                    <a:bodyPr/>
                    <a:lstStyle/>
                    <a:p>
                      <a:r>
                        <a:rPr lang="en-US" sz="1400" dirty="0"/>
                        <a:t>When you click on a link (e.g., a link to a news story) that takes you to another website</a:t>
                      </a:r>
                    </a:p>
                  </a:txBody>
                  <a:tcPr/>
                </a:tc>
                <a:tc>
                  <a:txBody>
                    <a:bodyPr/>
                    <a:lstStyle/>
                    <a:p>
                      <a:r>
                        <a:rPr lang="en-US" sz="1400" dirty="0"/>
                        <a:t>When a user publishes or comments on a link or post</a:t>
                      </a:r>
                    </a:p>
                  </a:txBody>
                  <a:tcPr/>
                </a:tc>
                <a:extLst>
                  <a:ext uri="{0D108BD9-81ED-4DB2-BD59-A6C34878D82A}">
                    <a16:rowId xmlns:a16="http://schemas.microsoft.com/office/drawing/2014/main" val="1367485166"/>
                  </a:ext>
                </a:extLst>
              </a:tr>
            </a:tbl>
          </a:graphicData>
        </a:graphic>
      </p:graphicFrame>
      <p:sp>
        <p:nvSpPr>
          <p:cNvPr id="3" name="TextBox 2">
            <a:extLst>
              <a:ext uri="{FF2B5EF4-FFF2-40B4-BE49-F238E27FC236}">
                <a16:creationId xmlns:a16="http://schemas.microsoft.com/office/drawing/2014/main" id="{A62514CB-AE12-4BD8-B5A2-EDF9BC8E2A6B}"/>
              </a:ext>
            </a:extLst>
          </p:cNvPr>
          <p:cNvSpPr txBox="1"/>
          <p:nvPr/>
        </p:nvSpPr>
        <p:spPr>
          <a:xfrm>
            <a:off x="2605177" y="6145212"/>
            <a:ext cx="5917723" cy="369332"/>
          </a:xfrm>
          <a:prstGeom prst="rect">
            <a:avLst/>
          </a:prstGeom>
          <a:noFill/>
        </p:spPr>
        <p:txBody>
          <a:bodyPr wrap="square" rtlCol="0">
            <a:spAutoFit/>
          </a:bodyPr>
          <a:lstStyle/>
          <a:p>
            <a:r>
              <a:rPr lang="en-US" dirty="0"/>
              <a:t>Fig. 5.31. MLA, </a:t>
            </a:r>
            <a:r>
              <a:rPr lang="en-US" i="1" dirty="0"/>
              <a:t>MLA Handbook Ninth Edition, </a:t>
            </a:r>
            <a:r>
              <a:rPr lang="en-US" dirty="0"/>
              <a:t>2021, p. 137</a:t>
            </a:r>
          </a:p>
        </p:txBody>
      </p:sp>
    </p:spTree>
    <p:extLst>
      <p:ext uri="{BB962C8B-B14F-4D97-AF65-F5344CB8AC3E}">
        <p14:creationId xmlns:p14="http://schemas.microsoft.com/office/powerpoint/2010/main" val="34821865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Contributor – people, groups, or organizations that contribute without being its primary creator. </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endParaRPr lang="en-US" altLang="en-US" sz="6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Chartier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Roger. The Order of Books: Readers, Authors, and Libraries in Europe between the Fourteenth and Eighteenth Centuries. Translated by Lydia G. Cochrane, Stanford UP, 1994.</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Buffy the Vampire Slayer, created by Joss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Woolf, Virginia. Jacob’s Room. Annotated and with an introduction by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Vara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Neverow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Harcourt, Inc., 2008.</a:t>
            </a:r>
          </a:p>
          <a:p>
            <a:pPr eaLnBrk="1" hangingPunct="1">
              <a:spcBef>
                <a:spcPct val="0"/>
              </a:spcBef>
              <a:buFontTx/>
              <a:buNone/>
            </a:pPr>
            <a:endParaRPr lang="en-US" altLang="en-US" sz="600" i="1" dirty="0">
              <a:latin typeface="Optima" panose="02000503060000020004" pitchFamily="2" charset="0"/>
            </a:endParaRP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Version – notation indicating which of multiple versions of a work released in multiple forms</a:t>
            </a:r>
          </a:p>
          <a:p>
            <a:pPr eaLnBrk="1" hangingPunct="1">
              <a:spcBef>
                <a:spcPct val="0"/>
              </a:spcBef>
              <a:buFontTx/>
              <a:buNone/>
            </a:pPr>
            <a:endParaRPr lang="en-US" altLang="en-US" sz="1800" b="1"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If a source is listed as an edition or version of a work, include it in your citation.</a:t>
            </a:r>
          </a:p>
          <a:p>
            <a:pPr>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1800" i="1" dirty="0">
                <a:latin typeface="Optima" panose="02000503060000020004" pitchFamily="2" charset="0"/>
              </a:rPr>
              <a:t>Examples:</a:t>
            </a:r>
          </a:p>
          <a:p>
            <a:pPr>
              <a:spcBef>
                <a:spcPct val="0"/>
              </a:spcBef>
              <a:buFontTx/>
              <a:buNone/>
            </a:pPr>
            <a:endParaRPr lang="en-US" altLang="en-US" sz="2000" i="1" dirty="0">
              <a:solidFill>
                <a:srgbClr val="5577AE"/>
              </a:solidFill>
              <a:latin typeface="Optima" panose="02000503060000020004" pitchFamily="2" charset="0"/>
            </a:endParaRPr>
          </a:p>
          <a:p>
            <a:pPr marL="457200" lvl="0" indent="-457200">
              <a:spcBef>
                <a:spcPts val="0"/>
              </a:spcBef>
              <a:spcAft>
                <a:spcPts val="0"/>
              </a:spcAft>
              <a:buNone/>
            </a:pP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Bible</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Authorized King James Version, Oxford UP, 1998.</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Newcomb, Horace, editor.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Television: The Critical View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7</a:t>
            </a:r>
            <a:r>
              <a:rPr lang="en-US" sz="2000" baseline="30000" dirty="0">
                <a:solidFill>
                  <a:srgbClr val="5577AE"/>
                </a:solidFill>
                <a:latin typeface="Optima" panose="02000503060000020004" pitchFamily="2" charset="0"/>
                <a:ea typeface="Calibri" panose="020F0502020204030204" pitchFamily="34" charset="0"/>
                <a:cs typeface="Times New Roman" panose="02020603050405020304" pitchFamily="18" charset="0"/>
              </a:rPr>
              <a:t>th</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ed., Oxford UP, 2007.</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Scott, Ridley, director.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Blade Runner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1982. Performance by Harrison Ford, director’s cut, Warner Bros., 1992.</a:t>
            </a:r>
          </a:p>
          <a:p>
            <a:pPr lvl="0">
              <a:spcBef>
                <a:spcPct val="0"/>
              </a:spcBef>
              <a:buNone/>
            </a:pPr>
            <a:endParaRPr lang="en-US" sz="1800" dirty="0">
              <a:solidFill>
                <a:prstClr val="black"/>
              </a:solidFill>
            </a:endParaRPr>
          </a:p>
          <a:p>
            <a:pPr>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Number – indicates position in sequence</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If a source is part of a numbered sequence, such as a multi-volume book, or journal with both volume and issue numbers, those numbers must be listed in your citation.</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panose="02000503060000020004" pitchFamily="2" charset="0"/>
              </a:rPr>
              <a:t>Examples:</a:t>
            </a:r>
          </a:p>
          <a:p>
            <a:pPr>
              <a:spcBef>
                <a:spcPct val="0"/>
              </a:spcBef>
              <a:buFontTx/>
              <a:buNone/>
            </a:pPr>
            <a:endParaRPr lang="en-US" altLang="en-US" sz="2000"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Wellek</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René.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A History of Modern Criticism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1750-1950. Vol. 5, Yale UP, 1986.</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Publisher – primarily responsible entity for producing the work or making it available to the public. </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solidFill>
                  <a:srgbClr val="000000"/>
                </a:solidFill>
                <a:latin typeface="Optima" panose="02000503060000020004" pitchFamily="2" charset="0"/>
              </a:rPr>
              <a:t>Examples:</a:t>
            </a:r>
            <a:r>
              <a:rPr lang="en-US" altLang="en-US" sz="2000" dirty="0">
                <a:solidFill>
                  <a:srgbClr val="5577AE"/>
                </a:solidFill>
                <a:latin typeface="Optima" panose="02000503060000020004" pitchFamily="2" charset="0"/>
              </a:rPr>
              <a:t> </a:t>
            </a:r>
          </a:p>
          <a:p>
            <a:pPr eaLnBrk="1" hangingPunct="1">
              <a:spcBef>
                <a:spcPct val="0"/>
              </a:spcBef>
              <a:buFontTx/>
              <a:buNone/>
            </a:pPr>
            <a:endParaRPr lang="en-US" altLang="en-US" sz="1200" dirty="0">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Harris, Charles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Woman in a Paisley Shirt behind Counter in Record Store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 Harris Archive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Carnegie Museum of Art, Pittsburgh,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teenie.cmoa.org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/interactive/index.html#date08.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Kuzui</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Fran Rubel, director.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Twentieth Century Fox, 1992.</a:t>
            </a:r>
          </a:p>
          <a:p>
            <a:pPr eaLnBrk="1" hangingPunct="1">
              <a:spcBef>
                <a:spcPct val="0"/>
              </a:spcBef>
              <a:buFontTx/>
              <a:buNone/>
            </a:pPr>
            <a:endParaRPr lang="en-US" altLang="en-US" sz="1200" dirty="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4F37D-C9D9-1F40-9E53-20AE38389ECC}"/>
              </a:ext>
            </a:extLst>
          </p:cNvPr>
          <p:cNvSpPr txBox="1"/>
          <p:nvPr/>
        </p:nvSpPr>
        <p:spPr>
          <a:xfrm>
            <a:off x="504825" y="2300288"/>
            <a:ext cx="7397750" cy="4524315"/>
          </a:xfrm>
          <a:prstGeom prst="rect">
            <a:avLst/>
          </a:prstGeom>
          <a:noFill/>
        </p:spPr>
        <p:txBody>
          <a:bodyPr>
            <a:spAutoFit/>
          </a:bodyPr>
          <a:lstStyle/>
          <a:p>
            <a:pPr eaLnBrk="1" fontAlgn="auto" hangingPunct="1">
              <a:spcAft>
                <a:spcPts val="0"/>
              </a:spcAft>
              <a:defRPr/>
            </a:pPr>
            <a:r>
              <a:rPr lang="en-US" altLang="en-US" sz="2400" dirty="0">
                <a:latin typeface="Optima"/>
                <a:ea typeface="+mn-ea"/>
              </a:rPr>
              <a:t>The </a:t>
            </a:r>
            <a:r>
              <a:rPr lang="en-US" altLang="en-US" sz="2400" b="1" dirty="0">
                <a:solidFill>
                  <a:srgbClr val="0070C0"/>
                </a:solidFill>
                <a:latin typeface="Optima"/>
                <a:ea typeface="+mn-ea"/>
              </a:rPr>
              <a:t>9</a:t>
            </a:r>
            <a:r>
              <a:rPr lang="en-US" altLang="en-US" sz="2400" b="1" baseline="30000" dirty="0">
                <a:solidFill>
                  <a:srgbClr val="0070C0"/>
                </a:solidFill>
                <a:latin typeface="Optima"/>
                <a:ea typeface="+mn-ea"/>
              </a:rPr>
              <a:t>th</a:t>
            </a:r>
            <a:r>
              <a:rPr lang="en-US" altLang="en-US" sz="2400" b="1" dirty="0">
                <a:solidFill>
                  <a:srgbClr val="0070C0"/>
                </a:solidFill>
                <a:latin typeface="Optima"/>
                <a:ea typeface="+mn-ea"/>
              </a:rPr>
              <a:t> edition handbook </a:t>
            </a:r>
            <a:r>
              <a:rPr lang="en-US" altLang="en-US" sz="2400" dirty="0">
                <a:latin typeface="Optima"/>
                <a:ea typeface="+mn-ea"/>
              </a:rPr>
              <a:t>focuses on clarification, guidance, and expansion on MLA 8’s  introduction of core elements for Works Cited through calcification and expansion and meaning of the categories. </a:t>
            </a:r>
          </a:p>
          <a:p>
            <a:pPr eaLnBrk="1" fontAlgn="auto" hangingPunct="1">
              <a:spcAft>
                <a:spcPts val="0"/>
              </a:spcAft>
              <a:defRPr/>
            </a:pPr>
            <a:endParaRPr lang="en-US" altLang="en-US" sz="2400" dirty="0">
              <a:latin typeface="Optima"/>
              <a:ea typeface="+mn-ea"/>
            </a:endParaRPr>
          </a:p>
          <a:p>
            <a:pPr eaLnBrk="1" fontAlgn="auto" hangingPunct="1">
              <a:spcAft>
                <a:spcPts val="0"/>
              </a:spcAft>
              <a:defRPr/>
            </a:pPr>
            <a:r>
              <a:rPr lang="en-US" altLang="en-US" sz="2400" dirty="0">
                <a:latin typeface="Optima"/>
                <a:ea typeface="+mn-ea"/>
              </a:rPr>
              <a:t>The three guiding principles:</a:t>
            </a:r>
          </a:p>
          <a:p>
            <a:pPr eaLnBrk="1" fontAlgn="auto" hangingPunct="1">
              <a:spcAft>
                <a:spcPts val="0"/>
              </a:spcAft>
              <a:defRPr/>
            </a:pPr>
            <a:endParaRPr lang="en-US" altLang="en-US" sz="2400" dirty="0">
              <a:latin typeface="Optima"/>
              <a:ea typeface="+mn-ea"/>
            </a:endParaRPr>
          </a:p>
          <a:p>
            <a:pPr marL="457200" indent="-457200" eaLnBrk="1" fontAlgn="auto" hangingPunct="1">
              <a:spcAft>
                <a:spcPts val="0"/>
              </a:spcAft>
              <a:buFontTx/>
              <a:buAutoNum type="arabicPeriod"/>
              <a:defRPr/>
            </a:pPr>
            <a:r>
              <a:rPr lang="en-US" altLang="en-US" sz="2400" dirty="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dirty="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dirty="0">
                <a:latin typeface="Optima"/>
                <a:ea typeface="+mn-ea"/>
              </a:rPr>
              <a:t>Make your documentation useful to readers.</a:t>
            </a:r>
          </a:p>
          <a:p>
            <a:pPr eaLnBrk="1" fontAlgn="auto" hangingPunct="1">
              <a:spcAft>
                <a:spcPts val="0"/>
              </a:spcAft>
              <a:defRPr/>
            </a:pPr>
            <a:endParaRPr lang="en-US" altLang="en-US" sz="2400" dirty="0">
              <a:latin typeface="Optima"/>
              <a:ea typeface="+mn-ea"/>
            </a:endParaRPr>
          </a:p>
        </p:txBody>
      </p:sp>
      <p:grpSp>
        <p:nvGrpSpPr>
          <p:cNvPr id="21506" name="Group 9">
            <a:extLst>
              <a:ext uri="{FF2B5EF4-FFF2-40B4-BE49-F238E27FC236}">
                <a16:creationId xmlns:a16="http://schemas.microsoft.com/office/drawing/2014/main"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 –tells when the version of work was published</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p>
          <a:p>
            <a:pPr eaLnBrk="1" hangingPunct="1">
              <a:spcBef>
                <a:spcPct val="0"/>
              </a:spcBef>
              <a:buFontTx/>
              <a:buNone/>
            </a:pPr>
            <a:endParaRPr lang="en-US" altLang="en-US" sz="2000" b="1"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Belton, John. “Painting by the Numbers: The Digital Intermediate.”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Film Quarterly</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61, no. 3, Spring 2008, pp. 58-65.</a:t>
            </a:r>
          </a:p>
          <a:p>
            <a:pPr marL="457200" lvl="0" indent="-457200">
              <a:spcBef>
                <a:spcPts val="0"/>
              </a:spcBef>
              <a:spcAft>
                <a:spcPts val="0"/>
              </a:spcAft>
              <a:buNone/>
            </a:pPr>
            <a:endPar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Mutant Enemy, 1999.</a:t>
            </a:r>
          </a:p>
          <a:p>
            <a:pPr eaLnBrk="1" hangingPunct="1">
              <a:spcBef>
                <a:spcPct val="0"/>
              </a:spcBef>
              <a:buFontTx/>
              <a:buNone/>
            </a:pPr>
            <a:endParaRPr lang="en-US" altLang="en-US" sz="2000" b="1" dirty="0">
              <a:solidFill>
                <a:srgbClr val="5577AE"/>
              </a:solidFill>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Works-cited List: Publication Date</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id="{F7969D78-DA0D-E84A-92AE-32AC9093D52E}"/>
              </a:ext>
            </a:extLst>
          </p:cNvPr>
          <p:cNvSpPr txBox="1">
            <a:spLocks noChangeArrowheads="1"/>
          </p:cNvSpPr>
          <p:nvPr/>
        </p:nvSpPr>
        <p:spPr bwMode="auto">
          <a:xfrm>
            <a:off x="520700" y="1876425"/>
            <a:ext cx="8102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Location – specifies work’s location, such as page range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a:ea typeface="ＭＳ Ｐゴシック"/>
              </a:rPr>
              <a:t>Be as specific as possible in identifying a work’s location.</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a:ea typeface="ＭＳ Ｐゴシック"/>
              </a:rPr>
              <a:t>Examples:</a:t>
            </a:r>
          </a:p>
          <a:p>
            <a:pPr eaLnBrk="1" hangingPunct="1">
              <a:spcBef>
                <a:spcPct val="0"/>
              </a:spcBef>
              <a:buFontTx/>
              <a:buNone/>
            </a:pPr>
            <a:endParaRPr lang="en-US" altLang="en-US" sz="2000" i="1" dirty="0">
              <a:latin typeface="Optima" panose="02000503060000020004" pitchFamily="2" charset="0"/>
            </a:endParaRP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Adiche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Chimamanda Ngozi. “On Monday of Last Week.”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Thing around Your Neck, </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Alfred A. Knopf, 2009, pp. 74-94.</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Deresiewicz, William. “The Death of the Artist—and the Birth of the Creative Entrepreneur.”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Atlantic</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28 Dec. 2014,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www.theatlantic.com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/magazine/archive/2015/01/the-death-of-the-artist-and-the-birth-of-the-creative-entrepreneur/383497/. Bearden, Romare.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Train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1975, Museum of Modern Art, New York.</a:t>
            </a:r>
            <a:endParaRPr lang="en-US" altLang="en-US" sz="2000" i="1"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3186" name="Group 8">
            <a:extLst>
              <a:ext uri="{FF2B5EF4-FFF2-40B4-BE49-F238E27FC236}">
                <a16:creationId xmlns:a16="http://schemas.microsoft.com/office/drawing/2014/main"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id="{A8877C82-EC6A-3A4C-9122-08D29E5F0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a:ea typeface="ＭＳ Ｐゴシック"/>
              </a:rPr>
              <a:t>“Under the Gun.” </a:t>
            </a:r>
            <a:r>
              <a:rPr lang="en-US" altLang="en-US" sz="2000" i="1" dirty="0">
                <a:solidFill>
                  <a:srgbClr val="5577AE"/>
                </a:solidFill>
                <a:latin typeface="Optima"/>
                <a:ea typeface="ＭＳ Ｐゴシック"/>
              </a:rPr>
              <a:t>Pretty Little Liars</a:t>
            </a:r>
            <a:r>
              <a:rPr lang="en-US" altLang="en-US" sz="2000" dirty="0">
                <a:solidFill>
                  <a:srgbClr val="5577AE"/>
                </a:solidFill>
                <a:latin typeface="Optima"/>
                <a:ea typeface="ＭＳ Ｐゴシック"/>
              </a:rPr>
              <a:t>, season 4, episode 6, ABC Family, 16 July 2013. </a:t>
            </a:r>
            <a:r>
              <a:rPr lang="en-US" altLang="en-US" sz="2000" i="1" dirty="0">
                <a:solidFill>
                  <a:srgbClr val="5577AE"/>
                </a:solidFill>
                <a:latin typeface="Optima"/>
                <a:ea typeface="ＭＳ Ｐゴシック"/>
              </a:rPr>
              <a:t>Hulu</a:t>
            </a:r>
            <a:r>
              <a:rPr lang="en-US" altLang="en-US" sz="2000" dirty="0">
                <a:solidFill>
                  <a:srgbClr val="5577AE"/>
                </a:solidFill>
                <a:latin typeface="Optima"/>
                <a:ea typeface="ＭＳ Ｐゴシック"/>
              </a:rPr>
              <a:t>, </a:t>
            </a:r>
            <a:r>
              <a:rPr lang="en-US" altLang="en-US" sz="2000" dirty="0" err="1">
                <a:solidFill>
                  <a:srgbClr val="5577AE"/>
                </a:solidFill>
                <a:latin typeface="Optima"/>
                <a:ea typeface="ＭＳ Ｐゴシック"/>
              </a:rPr>
              <a:t>www.hulu.com</a:t>
            </a:r>
            <a:r>
              <a:rPr lang="en-US" altLang="en-US" sz="2000" dirty="0">
                <a:solidFill>
                  <a:srgbClr val="5577AE"/>
                </a:solidFill>
                <a:latin typeface="Optima"/>
                <a:ea typeface="ＭＳ Ｐゴシック"/>
              </a:rPr>
              <a:t>/watch/511318.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Annotated Bibliography</a:t>
            </a:r>
          </a:p>
          <a:p>
            <a:pPr eaLnBrk="1" hangingPunct="1">
              <a:spcBef>
                <a:spcPct val="0"/>
              </a:spcBef>
              <a:buFontTx/>
              <a:buNone/>
              <a:defRPr/>
            </a:pPr>
            <a:r>
              <a:rPr lang="en-US" altLang="en-US" sz="2400" b="1" dirty="0">
                <a:latin typeface="Optima" panose="02000503060000020004" pitchFamily="2" charset="0"/>
              </a:rPr>
              <a:t>Annotations: </a:t>
            </a: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Are succinct descriptions or evaluations of a source.</a:t>
            </a:r>
          </a:p>
          <a:p>
            <a:pPr eaLnBrk="1" hangingPunct="1">
              <a:spcBef>
                <a:spcPct val="0"/>
              </a:spcBef>
              <a:defRPr/>
            </a:pPr>
            <a:r>
              <a:rPr lang="en-US" altLang="en-US" sz="2000" b="1" dirty="0">
                <a:solidFill>
                  <a:srgbClr val="5577AE"/>
                </a:solidFill>
                <a:latin typeface="Optima" panose="02000503060000020004" pitchFamily="2" charset="0"/>
              </a:rPr>
              <a:t>Are at the end of an entry, with a one-inch indentation from where the entry begins.</a:t>
            </a:r>
          </a:p>
          <a:p>
            <a:pPr eaLnBrk="1" hangingPunct="1">
              <a:spcBef>
                <a:spcPct val="0"/>
              </a:spcBef>
              <a:defRPr/>
            </a:pPr>
            <a:r>
              <a:rPr lang="en-US" altLang="en-US" sz="2000" b="1" dirty="0">
                <a:solidFill>
                  <a:srgbClr val="5577AE"/>
                </a:solidFill>
                <a:latin typeface="Optima" panose="02000503060000020004" pitchFamily="2" charset="0"/>
              </a:rPr>
              <a:t>Can be concise phrases or complete sentences, but not exceed a single paragraph.</a:t>
            </a:r>
            <a:endParaRPr lang="en-US" altLang="en-US" sz="2000" dirty="0"/>
          </a:p>
          <a:p>
            <a:pPr marL="457200" indent="-457200"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Spinoza, Benedict de. </a:t>
            </a:r>
            <a:r>
              <a:rPr lang="en-US" altLang="en-US" sz="2000" i="1" dirty="0">
                <a:solidFill>
                  <a:srgbClr val="5577AE"/>
                </a:solidFill>
                <a:latin typeface="Optima" panose="02000503060000020004" pitchFamily="2" charset="0"/>
              </a:rPr>
              <a:t>Ethnics Proved in Geometrical Order. </a:t>
            </a:r>
            <a:r>
              <a:rPr lang="en-US" altLang="en-US" sz="2000" dirty="0">
                <a:solidFill>
                  <a:srgbClr val="5577AE"/>
                </a:solidFill>
                <a:latin typeface="Optima" panose="02000503060000020004" pitchFamily="2" charset="0"/>
              </a:rPr>
              <a:t>Edited by Matthew J. </a:t>
            </a:r>
            <a:r>
              <a:rPr lang="en-US" altLang="en-US" sz="2000" dirty="0" err="1">
                <a:solidFill>
                  <a:srgbClr val="5577AE"/>
                </a:solidFill>
                <a:latin typeface="Optima" panose="02000503060000020004" pitchFamily="2" charset="0"/>
              </a:rPr>
              <a:t>Kisner</a:t>
            </a:r>
            <a:r>
              <a:rPr lang="en-US" altLang="en-US" sz="2000" dirty="0">
                <a:solidFill>
                  <a:srgbClr val="5577AE"/>
                </a:solidFill>
                <a:latin typeface="Optima" panose="02000503060000020004" pitchFamily="2" charset="0"/>
              </a:rPr>
              <a:t>. Translated by Michael </a:t>
            </a:r>
            <a:r>
              <a:rPr lang="en-US" altLang="en-US" sz="2000" dirty="0" err="1">
                <a:solidFill>
                  <a:srgbClr val="5577AE"/>
                </a:solidFill>
                <a:latin typeface="Optima" panose="02000503060000020004" pitchFamily="2" charset="0"/>
              </a:rPr>
              <a:t>Silverhorne</a:t>
            </a:r>
            <a:r>
              <a:rPr lang="en-US" altLang="en-US" sz="2000" dirty="0">
                <a:solidFill>
                  <a:srgbClr val="5577AE"/>
                </a:solidFill>
                <a:latin typeface="Optima" panose="02000503060000020004" pitchFamily="2" charset="0"/>
              </a:rPr>
              <a:t> and Matthew J. </a:t>
            </a:r>
            <a:r>
              <a:rPr lang="en-US" altLang="en-US" sz="2000" dirty="0" err="1">
                <a:solidFill>
                  <a:srgbClr val="5577AE"/>
                </a:solidFill>
                <a:latin typeface="Optima" panose="02000503060000020004" pitchFamily="2" charset="0"/>
              </a:rPr>
              <a:t>Kisner</a:t>
            </a:r>
            <a:r>
              <a:rPr lang="en-US" altLang="en-US" sz="2000" dirty="0">
                <a:solidFill>
                  <a:srgbClr val="5577AE"/>
                </a:solidFill>
                <a:latin typeface="Optima" panose="02000503060000020004" pitchFamily="2" charset="0"/>
              </a:rPr>
              <a:t>. Cambridge UP, 2018. </a:t>
            </a: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		A comprehensive work that systemically lays out Spinoza’s 	rationalist philosophy, explaining the nature of God, humanity’s 	place in the universe, human psychology, our freedom, and the 	best ethical life. </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extLst>
      <p:ext uri="{BB962C8B-B14F-4D97-AF65-F5344CB8AC3E}">
        <p14:creationId xmlns:p14="http://schemas.microsoft.com/office/powerpoint/2010/main" val="38731955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dirty="0"/>
              <a:t>MLA 9</a:t>
            </a:r>
            <a:r>
              <a:rPr lang="en-US" altLang="en-US" sz="1900" baseline="30000" dirty="0"/>
              <a:t>th</a:t>
            </a:r>
            <a:r>
              <a:rPr lang="en-US" altLang="en-US" sz="1900" dirty="0"/>
              <a:t> Edition Formatting Style Guide</a:t>
            </a:r>
          </a:p>
          <a:p>
            <a:pPr eaLnBrk="1" hangingPunct="1">
              <a:spcBef>
                <a:spcPct val="0"/>
              </a:spcBef>
              <a:buFontTx/>
              <a:buNone/>
            </a:pPr>
            <a:r>
              <a:rPr lang="en-US" altLang="en-US" sz="1500" dirty="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dirty="0">
                <a:latin typeface="Optima" charset="0"/>
                <a:cs typeface="Arial" charset="0"/>
              </a:rPr>
              <a:t>This presentation will cover:</a:t>
            </a:r>
          </a:p>
          <a:p>
            <a:pPr eaLnBrk="1" hangingPunct="1">
              <a:defRPr/>
            </a:pPr>
            <a:endParaRPr lang="en-US" sz="2000" b="1" dirty="0">
              <a:latin typeface="Optima" charset="0"/>
              <a:cs typeface="Arial" charset="0"/>
            </a:endParaRPr>
          </a:p>
          <a:p>
            <a:pPr lvl="1" eaLnBrk="1" hangingPunct="1">
              <a:buFont typeface="Arial" charset="0"/>
              <a:buChar char="•"/>
              <a:defRPr/>
            </a:pPr>
            <a:r>
              <a:rPr lang="en-US" sz="2000" dirty="0">
                <a:latin typeface="Optima" charset="0"/>
                <a:cs typeface="Arial" charset="0"/>
              </a:rPr>
              <a:t>How to format a paper in MLA style (9</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General guidelines</a:t>
            </a:r>
          </a:p>
          <a:p>
            <a:pPr lvl="2" eaLnBrk="1" hangingPunct="1">
              <a:buFont typeface="Arial" charset="0"/>
              <a:buChar char="•"/>
              <a:defRPr/>
            </a:pPr>
            <a:r>
              <a:rPr lang="en-US" sz="2000" dirty="0">
                <a:latin typeface="Optima" charset="0"/>
                <a:cs typeface="Arial" charset="0"/>
              </a:rPr>
              <a:t>First page format</a:t>
            </a:r>
          </a:p>
          <a:p>
            <a:pPr lvl="2" eaLnBrk="1" hangingPunct="1">
              <a:buFont typeface="Arial" charset="0"/>
              <a:buChar char="•"/>
              <a:defRPr/>
            </a:pPr>
            <a:r>
              <a:rPr lang="en-US" sz="2000" dirty="0">
                <a:latin typeface="Optima" charset="0"/>
                <a:cs typeface="Arial" charset="0"/>
              </a:rPr>
              <a:t>Section headings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In-text citations</a:t>
            </a:r>
          </a:p>
          <a:p>
            <a:pPr lvl="2" eaLnBrk="1" hangingPunct="1">
              <a:buFont typeface="Arial" charset="0"/>
              <a:buChar char="•"/>
              <a:defRPr/>
            </a:pPr>
            <a:r>
              <a:rPr lang="en-US" sz="2000" dirty="0">
                <a:latin typeface="Optima" charset="0"/>
                <a:cs typeface="Arial" charset="0"/>
              </a:rPr>
              <a:t>Formatting quotations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Documenting sources in MLA style (9</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Core elements</a:t>
            </a:r>
          </a:p>
          <a:p>
            <a:pPr lvl="2" eaLnBrk="1" hangingPunct="1">
              <a:buFont typeface="Arial" charset="0"/>
              <a:buChar char="•"/>
              <a:defRPr/>
            </a:pPr>
            <a:r>
              <a:rPr lang="en-US" sz="2000" dirty="0">
                <a:latin typeface="Optima" charset="0"/>
                <a:cs typeface="Arial" charset="0"/>
              </a:rPr>
              <a:t>List of works cited</a:t>
            </a:r>
          </a:p>
        </p:txBody>
      </p:sp>
      <p:grpSp>
        <p:nvGrpSpPr>
          <p:cNvPr id="23554" name="Group 8">
            <a:extLst>
              <a:ext uri="{FF2B5EF4-FFF2-40B4-BE49-F238E27FC236}">
                <a16:creationId xmlns:a16="http://schemas.microsoft.com/office/drawing/2014/main"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146060"/>
            <a:ext cx="7254875" cy="4467057"/>
          </a:xfrm>
          <a:prstGeom prst="rect">
            <a:avLst/>
          </a:prstGeom>
          <a:noFill/>
        </p:spPr>
        <p:txBody>
          <a:bodyPr anchor="t">
            <a:spAutoFit/>
          </a:bodyPr>
          <a:lstStyle/>
          <a:p>
            <a:pPr marL="342900" indent="-342900" eaLnBrk="1" fontAlgn="auto" hangingPunct="1">
              <a:lnSpc>
                <a:spcPct val="150000"/>
              </a:lnSpc>
              <a:spcBef>
                <a:spcPts val="0"/>
              </a:spcBef>
              <a:spcAft>
                <a:spcPts val="0"/>
              </a:spcAft>
              <a:defRPr/>
            </a:pPr>
            <a:r>
              <a:rPr lang="en-US" altLang="en-US" sz="2400" b="1">
                <a:latin typeface="Optima"/>
                <a:ea typeface="ヒラギノ角ゴ Pro W3" charset="-128"/>
              </a:rPr>
              <a:t>An MLA Style paper should:</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Have a header with page numbers located in the upper right-hand corner</a:t>
            </a:r>
          </a:p>
          <a:p>
            <a:pPr marL="342900" indent="-342900" eaLnBrk="1" fontAlgn="auto" hangingPunct="1">
              <a:lnSpc>
                <a:spcPct val="150000"/>
              </a:lnSpc>
              <a:spcBef>
                <a:spcPts val="0"/>
              </a:spcBef>
              <a:spcAft>
                <a:spcPts val="0"/>
              </a:spcAft>
              <a:buFont typeface="Arial" pitchFamily="34" charset="0"/>
              <a:buChar char="•"/>
              <a:defRPr/>
            </a:pPr>
            <a:r>
              <a:rPr lang="en-US" sz="2400">
                <a:latin typeface="Optima"/>
                <a:ea typeface="ＭＳ Ｐゴシック"/>
                <a:cs typeface="ＭＳ Ｐゴシック" charset="0"/>
              </a:rPr>
              <a:t>Use italics for titles of container works (e.g., books) and quotation marks for sources within containers (e.g., chapters within books)</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464344" y="1621138"/>
            <a:ext cx="8102600" cy="47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dirty="0">
                <a:solidFill>
                  <a:srgbClr val="0070C0"/>
                </a:solidFill>
                <a:latin typeface="Optima" panose="02000503060000020004" pitchFamily="2" charset="0"/>
              </a:rPr>
              <a:t>The first page of an individually-written MLA Style paper will:</a:t>
            </a:r>
          </a:p>
          <a:p>
            <a:pPr eaLnBrk="1" hangingPunct="1">
              <a:lnSpc>
                <a:spcPct val="150000"/>
              </a:lnSpc>
              <a:spcBef>
                <a:spcPct val="0"/>
              </a:spcBef>
            </a:pPr>
            <a:r>
              <a:rPr lang="en-US" altLang="en-US" sz="1800" dirty="0">
                <a:latin typeface="Optima" panose="02000503060000020004" pitchFamily="2" charset="0"/>
              </a:rPr>
              <a:t>Have </a:t>
            </a:r>
            <a:r>
              <a:rPr lang="en-US" altLang="en-US" sz="1800" b="1" dirty="0">
                <a:latin typeface="Optima" panose="02000503060000020004" pitchFamily="2" charset="0"/>
              </a:rPr>
              <a:t>no title page unless it is a group project</a:t>
            </a:r>
          </a:p>
          <a:p>
            <a:pPr lvl="1" eaLnBrk="1" hangingPunct="1">
              <a:lnSpc>
                <a:spcPct val="150000"/>
              </a:lnSpc>
              <a:spcBef>
                <a:spcPct val="0"/>
              </a:spcBef>
            </a:pPr>
            <a:r>
              <a:rPr lang="en-US" altLang="en-US" sz="1800" dirty="0">
                <a:latin typeface="Optima" panose="02000503060000020004" pitchFamily="2" charset="0"/>
              </a:rPr>
              <a:t>For a group project, list all names of contributors in their own line, followed by the remainder of the MLA 9 header described below</a:t>
            </a:r>
          </a:p>
          <a:p>
            <a:pPr eaLnBrk="1" hangingPunct="1">
              <a:lnSpc>
                <a:spcPct val="150000"/>
              </a:lnSpc>
              <a:spcBef>
                <a:spcPct val="0"/>
              </a:spcBef>
            </a:pPr>
            <a:r>
              <a:rPr lang="en-US" altLang="en-US" sz="1800" b="1" dirty="0">
                <a:latin typeface="Optima" panose="02000503060000020004" pitchFamily="2" charset="0"/>
              </a:rPr>
              <a:t>Double space </a:t>
            </a:r>
            <a:r>
              <a:rPr lang="en-US" altLang="en-US" sz="1800" dirty="0">
                <a:latin typeface="Optima" panose="02000503060000020004" pitchFamily="2" charset="0"/>
              </a:rPr>
              <a:t>everything</a:t>
            </a:r>
          </a:p>
          <a:p>
            <a:pPr eaLnBrk="1" hangingPunct="1">
              <a:lnSpc>
                <a:spcPct val="150000"/>
              </a:lnSpc>
              <a:spcBef>
                <a:spcPct val="0"/>
              </a:spcBef>
            </a:pPr>
            <a:r>
              <a:rPr lang="en-US" altLang="en-US" sz="1800" b="1" dirty="0">
                <a:latin typeface="Optima" panose="02000503060000020004" pitchFamily="2" charset="0"/>
              </a:rPr>
              <a:t>List your name, your instructor's name, the course, and date </a:t>
            </a:r>
            <a:r>
              <a:rPr lang="en-US" altLang="en-US" sz="1800" dirty="0">
                <a:latin typeface="Optima" panose="02000503060000020004" pitchFamily="2" charset="0"/>
              </a:rPr>
              <a:t>in the </a:t>
            </a:r>
            <a:r>
              <a:rPr lang="en-US" altLang="en-US" sz="1800" b="1" dirty="0">
                <a:latin typeface="Optima" panose="02000503060000020004" pitchFamily="2" charset="0"/>
              </a:rPr>
              <a:t>upper left-hand corner</a:t>
            </a:r>
          </a:p>
          <a:p>
            <a:pPr eaLnBrk="1" hangingPunct="1">
              <a:lnSpc>
                <a:spcPct val="150000"/>
              </a:lnSpc>
              <a:spcBef>
                <a:spcPct val="0"/>
              </a:spcBef>
            </a:pPr>
            <a:r>
              <a:rPr lang="en-US" altLang="en-US" sz="1800" b="1" dirty="0">
                <a:latin typeface="Optima" panose="02000503060000020004" pitchFamily="2" charset="0"/>
              </a:rPr>
              <a:t>Center the paper title </a:t>
            </a:r>
            <a:r>
              <a:rPr lang="en-US" altLang="en-US" sz="1800" dirty="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1800" b="1" dirty="0">
                <a:latin typeface="Optima" panose="02000503060000020004" pitchFamily="2" charset="0"/>
              </a:rPr>
              <a:t>Create a header </a:t>
            </a:r>
            <a:r>
              <a:rPr lang="en-US" altLang="en-US" sz="1800" dirty="0">
                <a:latin typeface="Optima" panose="02000503060000020004" pitchFamily="2" charset="0"/>
              </a:rPr>
              <a:t>in the upper right corner at half inch from the top and one inch from the right of the page (list </a:t>
            </a:r>
            <a:r>
              <a:rPr lang="en-US" altLang="en-US" sz="1800" b="1" dirty="0">
                <a:latin typeface="Optima" panose="02000503060000020004" pitchFamily="2" charset="0"/>
              </a:rPr>
              <a:t>your last name and page number </a:t>
            </a:r>
            <a:r>
              <a:rPr lang="en-US" altLang="en-US" sz="1800" dirty="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828</TotalTime>
  <Words>8147</Words>
  <Application>Microsoft Macintosh PowerPoint</Application>
  <PresentationFormat>On-screen Show (4:3)</PresentationFormat>
  <Paragraphs>581</Paragraphs>
  <Slides>46</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46</vt:i4>
      </vt:variant>
      <vt:variant>
        <vt:lpstr>Custom Shows</vt:lpstr>
      </vt:variant>
      <vt:variant>
        <vt:i4>1</vt:i4>
      </vt:variant>
    </vt:vector>
  </HeadingPairs>
  <TitlesOfParts>
    <vt:vector size="53" baseType="lpstr">
      <vt:lpstr>Arial</vt:lpstr>
      <vt:lpstr>Book Antiqua</vt:lpstr>
      <vt:lpstr>Calibri</vt:lpstr>
      <vt:lpstr>Optima</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Colon, Garrett Ivan</cp:lastModifiedBy>
  <cp:revision>43</cp:revision>
  <dcterms:created xsi:type="dcterms:W3CDTF">2014-01-02T02:56:53Z</dcterms:created>
  <dcterms:modified xsi:type="dcterms:W3CDTF">2021-09-21T19:34:14Z</dcterms:modified>
</cp:coreProperties>
</file>